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67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5" r:id="rId52"/>
    <p:sldId id="314" r:id="rId53"/>
    <p:sldId id="317" r:id="rId54"/>
    <p:sldId id="318" r:id="rId55"/>
    <p:sldId id="321" r:id="rId56"/>
    <p:sldId id="319" r:id="rId57"/>
    <p:sldId id="320" r:id="rId58"/>
    <p:sldId id="322" r:id="rId59"/>
    <p:sldId id="324" r:id="rId60"/>
    <p:sldId id="323" r:id="rId61"/>
    <p:sldId id="325" r:id="rId62"/>
    <p:sldId id="326" r:id="rId63"/>
    <p:sldId id="327" r:id="rId64"/>
    <p:sldId id="328" r:id="rId65"/>
    <p:sldId id="329" r:id="rId66"/>
  </p:sldIdLst>
  <p:sldSz cx="9144000" cy="5143500" type="screen16x9"/>
  <p:notesSz cx="6858000" cy="9144000"/>
  <p:embeddedFontLst>
    <p:embeddedFont>
      <p:font typeface="Lato" panose="020F0502020204030203" pitchFamily="34" charset="0"/>
      <p:regular r:id="rId68"/>
      <p:bold r:id="rId69"/>
      <p:italic r:id="rId70"/>
      <p:boldItalic r:id="rId71"/>
    </p:embeddedFont>
    <p:embeddedFont>
      <p:font typeface="Microsoft JhengHei UI" panose="020B0604030504040204" pitchFamily="34" charset="-120"/>
      <p:regular r:id="rId72"/>
      <p:bold r:id="rId73"/>
    </p:embeddedFont>
    <p:embeddedFont>
      <p:font typeface="Montserrat" panose="00000500000000000000" pitchFamily="2" charset="0"/>
      <p:regular r:id="rId74"/>
      <p:bold r:id="rId75"/>
      <p:italic r:id="rId76"/>
      <p:boldItalic r:id="rId7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1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7.fntdata"/><Relationship Id="rId79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font" Target="fonts/font2.fntdata"/><Relationship Id="rId77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5.fntdata"/><Relationship Id="rId80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3.fntdata"/><Relationship Id="rId75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6.fntdata"/><Relationship Id="rId78" Type="http://schemas.openxmlformats.org/officeDocument/2006/relationships/presProps" Target="presProps.xml"/><Relationship Id="rId8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9.fntdata"/><Relationship Id="rId7" Type="http://schemas.openxmlformats.org/officeDocument/2006/relationships/slide" Target="slides/slide6.xml"/><Relationship Id="rId71" Type="http://schemas.openxmlformats.org/officeDocument/2006/relationships/font" Target="fonts/font4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641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472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86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503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9347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2761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6571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51414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6997950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00924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4878316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2107558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574674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9861129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9399858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916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73364" y="1608332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its()  ,  invoke()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83919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S14, S15: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Assertions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4668276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Bundled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 err="1">
                <a:solidFill>
                  <a:srgbClr val="FFFF00"/>
                </a:solidFill>
              </a:rPr>
              <a:t>ChaiJS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Chai-jQuery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 err="1">
                <a:solidFill>
                  <a:srgbClr val="FFFF00"/>
                </a:solidFill>
              </a:rPr>
              <a:t>SinonChai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142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Assertion categories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Implicit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280589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Explicit: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1021838" y="3349619"/>
            <a:ext cx="7779026" cy="174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chemeClr val="bg1"/>
                </a:solidFill>
              </a:rPr>
              <a:t>then((</a:t>
            </a:r>
            <a:r>
              <a:rPr lang="en-US" sz="2400" dirty="0">
                <a:solidFill>
                  <a:srgbClr val="00B050"/>
                </a:solidFill>
              </a:rPr>
              <a:t>$el </a:t>
            </a:r>
            <a:r>
              <a:rPr lang="en-US" sz="2400" dirty="0">
                <a:solidFill>
                  <a:schemeClr val="bg1"/>
                </a:solidFill>
              </a:rPr>
              <a:t>)=&gt; {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expect(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>
                <a:solidFill>
                  <a:srgbClr val="FFFF00"/>
                </a:solidFill>
              </a:rPr>
              <a:t>).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assert.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  <a:r>
              <a:rPr lang="en-US" sz="2400" dirty="0">
                <a:solidFill>
                  <a:srgbClr val="FFFF00"/>
                </a:solidFill>
              </a:rPr>
              <a:t>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 err="1">
                <a:solidFill>
                  <a:srgbClr val="FFFF00"/>
                </a:solidFill>
              </a:rPr>
              <a:t>,</a:t>
            </a:r>
            <a:r>
              <a:rPr lang="en-US" sz="2400" dirty="0" err="1">
                <a:solidFill>
                  <a:schemeClr val="bg1"/>
                </a:solidFill>
              </a:rPr>
              <a:t>expected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})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1025151" y="2001477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should(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1021838" y="240368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>
                <a:solidFill>
                  <a:srgbClr val="FFFF00"/>
                </a:solidFill>
              </a:rPr>
              <a:t>                                   .and(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0702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Types of assertions: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Attributes (class, value, link, etc.)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check invalid input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Text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State (selected | unselected 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Radio button | Switch | Checkbox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71935" y="3251928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200" b="1" dirty="0">
                <a:solidFill>
                  <a:schemeClr val="bg1"/>
                </a:solidFill>
              </a:rPr>
              <a:t>// Timeout option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2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172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State (enabled | disabled)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Existence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Visibility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44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iFrame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6673313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API Testing with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0441644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64998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88960D-38AB-D439-04A1-0825F7149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518" y="1467573"/>
            <a:ext cx="4808393" cy="34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31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 Test Automation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920351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</a:t>
            </a:r>
            <a:r>
              <a:rPr lang="en-US" sz="2400" b="1" dirty="0">
                <a:solidFill>
                  <a:srgbClr val="FFFF00"/>
                </a:solidFill>
              </a:rPr>
              <a:t>Verifications | 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</a:t>
            </a:r>
            <a:r>
              <a:rPr lang="en-US" sz="2400" b="1" dirty="0">
                <a:solidFill>
                  <a:srgbClr val="FFFF00"/>
                </a:solidFill>
              </a:rPr>
              <a:t>API Chaining (Scenarios)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Helper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95357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107635" y="976701"/>
            <a:ext cx="6036365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S18: </a:t>
            </a:r>
            <a:br>
              <a:rPr lang="en-US" sz="2800" dirty="0"/>
            </a:br>
            <a:br>
              <a:rPr lang="en-US" sz="2400" dirty="0"/>
            </a:br>
            <a:r>
              <a:rPr lang="en-US" sz="2400" dirty="0"/>
              <a:t>Handle cookies and storages</a:t>
            </a:r>
            <a:br>
              <a:rPr lang="en-US" sz="2400" dirty="0"/>
            </a:br>
            <a:r>
              <a:rPr lang="en-US" sz="2400" dirty="0"/>
              <a:t>Keep user logged in</a:t>
            </a:r>
            <a:br>
              <a:rPr lang="en-US" sz="2400" dirty="0"/>
            </a:br>
            <a:r>
              <a:rPr lang="en-US" sz="2400" dirty="0" err="1"/>
              <a:t>cy.session</a:t>
            </a:r>
            <a:r>
              <a:rPr lang="en-US" sz="2400" dirty="0"/>
              <a:t>()</a:t>
            </a:r>
            <a:br>
              <a:rPr lang="en-US" sz="2400" dirty="0"/>
            </a:br>
            <a:r>
              <a:rPr lang="en-US" sz="2400" dirty="0"/>
              <a:t>Login/Logout programmatically (API)</a:t>
            </a:r>
            <a:br>
              <a:rPr lang="en-US" sz="2400" dirty="0"/>
            </a:br>
            <a:r>
              <a:rPr lang="en-US" sz="2400" dirty="0"/>
              <a:t>Multi session testing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1512139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Spy / Stub / Intercept / Mock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490514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090755" y="661502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Spy vs Stub: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83A1343-B624-6F69-7263-D877825F3D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93" y="1974120"/>
            <a:ext cx="3850761" cy="15343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E085FB8-DD76-C2F2-4E01-6DE4495F7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8139" y="1974120"/>
            <a:ext cx="3850762" cy="153435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DAF5A24-34D5-B845-CA82-ABF4B980BE8D}"/>
              </a:ext>
            </a:extLst>
          </p:cNvPr>
          <p:cNvCxnSpPr/>
          <p:nvPr/>
        </p:nvCxnSpPr>
        <p:spPr>
          <a:xfrm>
            <a:off x="4422913" y="1431235"/>
            <a:ext cx="0" cy="2981739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30105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DataDriven</a:t>
            </a:r>
            <a:r>
              <a:rPr lang="en-US" sz="3400" dirty="0"/>
              <a:t> 1 - Fixtures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7541146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 err="1"/>
              <a:t>DataDriven</a:t>
            </a:r>
            <a:r>
              <a:rPr lang="en-US" sz="3100" dirty="0"/>
              <a:t> 2 – Work with Files</a:t>
            </a:r>
            <a:br>
              <a:rPr lang="en-US" sz="3100" dirty="0"/>
            </a:b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38101609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DDT2 – Work with Files: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Read File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Write File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Play MP3 Audio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Read Excel file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Read/Write JSON file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260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Download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7-  </a:t>
            </a:r>
            <a:r>
              <a:rPr lang="en-US" sz="2000" b="1" dirty="0">
                <a:solidFill>
                  <a:srgbClr val="FFFF00"/>
                </a:solidFill>
              </a:rPr>
              <a:t>Upload (Single/Multiple)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8-  </a:t>
            </a:r>
            <a:r>
              <a:rPr lang="en-US" sz="2000" b="1" dirty="0">
                <a:solidFill>
                  <a:srgbClr val="FFFF00"/>
                </a:solidFill>
              </a:rPr>
              <a:t>Delete File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9-  </a:t>
            </a:r>
            <a:r>
              <a:rPr lang="en-US" sz="2000" b="1" dirty="0">
                <a:solidFill>
                  <a:srgbClr val="FFFF00"/>
                </a:solidFill>
              </a:rPr>
              <a:t>Delete Folder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721792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S22: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Waits in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31783029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Waits in Cypress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Explicit and Implicit waits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 err="1">
                <a:solidFill>
                  <a:srgbClr val="FFFF00"/>
                </a:solidFill>
              </a:rPr>
              <a:t>defaultCommandTimeout</a:t>
            </a: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Wait for presence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Wait for visibility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Wait for existence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26042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Wait for being enable/disable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7-  </a:t>
            </a:r>
            <a:r>
              <a:rPr lang="en-US" sz="2000" b="1" dirty="0">
                <a:solidFill>
                  <a:srgbClr val="FFFF00"/>
                </a:solidFill>
              </a:rPr>
              <a:t>Wait for page title change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8-  </a:t>
            </a:r>
            <a:r>
              <a:rPr lang="en-US" sz="2000" b="1" dirty="0">
                <a:solidFill>
                  <a:srgbClr val="FFFF00"/>
                </a:solidFill>
              </a:rPr>
              <a:t>Wait for change attributes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9-  </a:t>
            </a:r>
            <a:r>
              <a:rPr lang="en-US" sz="2000" b="1" dirty="0">
                <a:solidFill>
                  <a:srgbClr val="FFFF00"/>
                </a:solidFill>
              </a:rPr>
              <a:t>Wait for page to be loaded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10-  </a:t>
            </a:r>
            <a:r>
              <a:rPr lang="en-US" sz="2000" b="1" dirty="0">
                <a:solidFill>
                  <a:srgbClr val="FFFF00"/>
                </a:solidFill>
              </a:rPr>
              <a:t>Wait for Request to be called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43212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20018</TotalTime>
  <Words>1556</Words>
  <Application>Microsoft Office PowerPoint</Application>
  <PresentationFormat>On-screen Show (16:9)</PresentationFormat>
  <Paragraphs>301</Paragraphs>
  <Slides>65</Slides>
  <Notes>65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1" baseType="lpstr">
      <vt:lpstr>Lato</vt:lpstr>
      <vt:lpstr>Montserrat</vt:lpstr>
      <vt:lpstr>Arial</vt:lpstr>
      <vt:lpstr>Microsoft JhengHei UI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S13:   its()  ,  invoke()</vt:lpstr>
      <vt:lpstr>Cypress Tutorial S14, S15:   Assertions</vt:lpstr>
      <vt:lpstr>Bundled libraries</vt:lpstr>
      <vt:lpstr>Assertion categories</vt:lpstr>
      <vt:lpstr>Types of assertions:</vt:lpstr>
      <vt:lpstr>Cypress Tutorial S16:   iFrame</vt:lpstr>
      <vt:lpstr>Cypress Tutorial S17:   API Testing with Cypress</vt:lpstr>
      <vt:lpstr>API:</vt:lpstr>
      <vt:lpstr>API Test Automation</vt:lpstr>
      <vt:lpstr>Cypress Tutorial S18:   Handle cookies and storages Keep user logged in cy.session() Login/Logout programmatically (API) Multi session testing</vt:lpstr>
      <vt:lpstr>Cypress Tutorial S19:   Spy / Stub / Intercept / Mock</vt:lpstr>
      <vt:lpstr>Spy vs Stub:</vt:lpstr>
      <vt:lpstr>Cypress Tutorial S20:   DataDriven 1 - Fixtures</vt:lpstr>
      <vt:lpstr>Cypress Tutorial S21:   DataDriven 2 – Work with Files </vt:lpstr>
      <vt:lpstr>DDT2 – Work with Files:</vt:lpstr>
      <vt:lpstr>Cypress Tutorial S22:   Waits in Cypress</vt:lpstr>
      <vt:lpstr>Waits in Cypress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49</cp:revision>
  <dcterms:modified xsi:type="dcterms:W3CDTF">2023-03-05T16:50:13Z</dcterms:modified>
</cp:coreProperties>
</file>